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36" r:id="rId8"/>
    <p:sldId id="1800" r:id="rId9"/>
    <p:sldId id="1884" r:id="rId10"/>
    <p:sldId id="1850" r:id="rId11"/>
    <p:sldId id="1923" r:id="rId12"/>
    <p:sldId id="1924" r:id="rId13"/>
    <p:sldId id="1901" r:id="rId14"/>
    <p:sldId id="1913" r:id="rId15"/>
    <p:sldId id="1876" r:id="rId16"/>
    <p:sldId id="1914" r:id="rId17"/>
    <p:sldId id="1915" r:id="rId18"/>
    <p:sldId id="1916" r:id="rId19"/>
    <p:sldId id="1877" r:id="rId20"/>
    <p:sldId id="1917" r:id="rId21"/>
    <p:sldId id="1918" r:id="rId22"/>
    <p:sldId id="1919" r:id="rId23"/>
    <p:sldId id="1920" r:id="rId24"/>
    <p:sldId id="1921" r:id="rId25"/>
    <p:sldId id="1903" r:id="rId26"/>
    <p:sldId id="1880" r:id="rId27"/>
    <p:sldId id="1902" r:id="rId28"/>
    <p:sldId id="1878" r:id="rId29"/>
    <p:sldId id="1879" r:id="rId30"/>
    <p:sldId id="1881" r:id="rId31"/>
    <p:sldId id="1904" r:id="rId32"/>
    <p:sldId id="1905" r:id="rId33"/>
    <p:sldId id="1906" r:id="rId34"/>
    <p:sldId id="1907" r:id="rId35"/>
    <p:sldId id="1882" r:id="rId36"/>
    <p:sldId id="1883" r:id="rId37"/>
    <p:sldId id="1873"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tiff"/><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jpeg"/><Relationship Id="rId2" Type="http://schemas.openxmlformats.org/officeDocument/2006/relationships/image" Target="../media/image9.png"/><Relationship Id="rId16" Type="http://schemas.openxmlformats.org/officeDocument/2006/relationships/image" Target="../media/image23.jpeg"/><Relationship Id="rId20"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tiff"/><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专用硬件</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EA272-3F08-214C-A42F-D466D9FAC9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E73EF62-723C-A945-8865-38A5419FB2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3CDDB4E-5321-EF4C-9180-742E1D6868B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D71BF57-546B-1B49-BC4F-817479D725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B39FE4D-F304-8E4D-B802-29D7F4B2026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775AA0-4C2B-1A46-BE83-3C5F81F639B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E9462C7-2595-8043-BFA8-E58894A93D1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AA7325-87B1-0D43-8EF7-FE402CFF690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73DF4E7-4B0A-F745-963F-F06F109F1A5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08E5B1-BDF7-E542-9479-32279F6EB8D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2A51499-BE27-7343-8DFB-0BE2DEFDFC0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4589576-9EB0-CF49-B982-51B83FC7EA8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CF90A7E6-4362-5C48-BE95-F8CF3756EAF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66ADF15-74D0-414F-8D42-F40FE393C2F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41A5EF3-8815-6E41-A613-89B2BE29BAE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4AF6B5-2080-A64B-92B0-73C8E91175A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A1248E1-31E6-B041-B748-E266C0E49219}"/>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FAE4B5B-D2C9-264A-AFC1-EE1232A0B48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D952B98-3C42-7B44-8B08-B0C0332AF9B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D907-3F26-D442-9EA8-98B641A45A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F575E-E0A6-A544-A821-2C8B8F8FF0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CB5A77-6FA6-4245-9F22-9F6FF90869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4EAD29-029C-024D-A892-10A09380015F}"/>
              </a:ext>
            </a:extLst>
          </p:cNvPr>
          <p:cNvPicPr>
            <a:picLocks noChangeAspect="1"/>
          </p:cNvPicPr>
          <p:nvPr/>
        </p:nvPicPr>
        <p:blipFill>
          <a:blip r:embed="rId2"/>
          <a:stretch>
            <a:fillRect/>
          </a:stretch>
        </p:blipFill>
        <p:spPr>
          <a:xfrm>
            <a:off x="-1" y="379809"/>
            <a:ext cx="12196763" cy="6098382"/>
          </a:xfrm>
          <a:prstGeom prst="rect">
            <a:avLst/>
          </a:prstGeom>
        </p:spPr>
      </p:pic>
    </p:spTree>
    <p:extLst>
      <p:ext uri="{BB962C8B-B14F-4D97-AF65-F5344CB8AC3E}">
        <p14:creationId xmlns:p14="http://schemas.microsoft.com/office/powerpoint/2010/main" val="125454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CE94244-A9CF-F44E-8468-5ED78C65A9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1AFAF50-A4A9-F44D-B2EE-6EBDC96A5ABE}"/>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53793-0B16-4741-937B-8798293E5B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D5D4D8-73B0-2F42-8E66-4F541F29D3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AF07ABF-4DAF-7546-8713-85D914045A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ADBF3B0-5612-814D-ACF2-458ADF38FD79}"/>
              </a:ext>
            </a:extLst>
          </p:cNvPr>
          <p:cNvPicPr>
            <a:picLocks noChangeAspect="1"/>
          </p:cNvPicPr>
          <p:nvPr/>
        </p:nvPicPr>
        <p:blipFill>
          <a:blip r:embed="rId2"/>
          <a:stretch>
            <a:fillRect/>
          </a:stretch>
        </p:blipFill>
        <p:spPr>
          <a:xfrm>
            <a:off x="-1" y="480776"/>
            <a:ext cx="12196763" cy="5896448"/>
          </a:xfrm>
          <a:prstGeom prst="rect">
            <a:avLst/>
          </a:prstGeom>
        </p:spPr>
      </p:pic>
    </p:spTree>
    <p:extLst>
      <p:ext uri="{BB962C8B-B14F-4D97-AF65-F5344CB8AC3E}">
        <p14:creationId xmlns:p14="http://schemas.microsoft.com/office/powerpoint/2010/main" val="210970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29136F-6677-3C47-9E1E-C1BAE090B95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D63264A-FBCA-1B46-9863-6DCEFDC18DB5}"/>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6" name="内容占位符 5">
            <a:extLst>
              <a:ext uri="{FF2B5EF4-FFF2-40B4-BE49-F238E27FC236}">
                <a16:creationId xmlns:a16="http://schemas.microsoft.com/office/drawing/2014/main" id="{A7B02D2F-1A19-204E-95DC-EE963C6A5F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704192E-39EF-254D-9F89-1CDC5CF93F8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BA4CE7B-5BFF-1F44-B53B-5B8CBC50D8B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7D74-04B3-EA44-AFBF-DCFC6CFDF3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5CC06D-4F96-BE40-AC0E-37183F375BE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825AED9-81D4-9647-AE44-892F94E7C534}"/>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11CD840-0F53-944A-B54F-A1F042401C24}"/>
              </a:ext>
            </a:extLst>
          </p:cNvPr>
          <p:cNvPicPr>
            <a:picLocks noChangeAspect="1"/>
          </p:cNvPicPr>
          <p:nvPr/>
        </p:nvPicPr>
        <p:blipFill>
          <a:blip r:embed="rId2"/>
          <a:stretch>
            <a:fillRect/>
          </a:stretch>
        </p:blipFill>
        <p:spPr>
          <a:xfrm>
            <a:off x="-1" y="310113"/>
            <a:ext cx="12196763" cy="6237773"/>
          </a:xfrm>
          <a:prstGeom prst="rect">
            <a:avLst/>
          </a:prstGeom>
        </p:spPr>
      </p:pic>
    </p:spTree>
    <p:extLst>
      <p:ext uri="{BB962C8B-B14F-4D97-AF65-F5344CB8AC3E}">
        <p14:creationId xmlns:p14="http://schemas.microsoft.com/office/powerpoint/2010/main" val="85899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B26A-1510-804D-B1EE-ED7B65AA1DA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96FA58-ADAC-2C47-AFD4-DFF1DE661FF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81B260-1DA5-404F-A307-FEA2E8BA1B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ADC9AA-0954-6746-839E-D2E02D6F55FD}"/>
              </a:ext>
            </a:extLst>
          </p:cNvPr>
          <p:cNvPicPr>
            <a:picLocks noChangeAspect="1"/>
          </p:cNvPicPr>
          <p:nvPr/>
        </p:nvPicPr>
        <p:blipFill>
          <a:blip r:embed="rId2"/>
          <a:stretch>
            <a:fillRect/>
          </a:stretch>
        </p:blipFill>
        <p:spPr>
          <a:xfrm>
            <a:off x="-1" y="333345"/>
            <a:ext cx="12196763" cy="6191309"/>
          </a:xfrm>
          <a:prstGeom prst="rect">
            <a:avLst/>
          </a:prstGeom>
        </p:spPr>
      </p:pic>
    </p:spTree>
    <p:extLst>
      <p:ext uri="{BB962C8B-B14F-4D97-AF65-F5344CB8AC3E}">
        <p14:creationId xmlns:p14="http://schemas.microsoft.com/office/powerpoint/2010/main" val="65024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254-29E4-3F41-B58B-A2A1AF2108D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CFAD8-39D4-E544-BABD-64268444E0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8A2BB6-5146-FB49-A003-287F0AF1F0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6E43156-A396-6743-BFE2-289C43A5AC17}"/>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269209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F6872-5BD9-2943-AD85-C6E25001F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297FAC-1BC5-9146-80EF-46CA82B8AFB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07D1E56-CEE2-5B44-A5D6-736D4DE87C3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2BECC3-50CE-C340-B47E-A88864117989}"/>
              </a:ext>
            </a:extLst>
          </p:cNvPr>
          <p:cNvPicPr>
            <a:picLocks noChangeAspect="1"/>
          </p:cNvPicPr>
          <p:nvPr/>
        </p:nvPicPr>
        <p:blipFill>
          <a:blip r:embed="rId2"/>
          <a:stretch>
            <a:fillRect/>
          </a:stretch>
        </p:blipFill>
        <p:spPr>
          <a:xfrm>
            <a:off x="-1" y="447438"/>
            <a:ext cx="12196763" cy="5963123"/>
          </a:xfrm>
          <a:prstGeom prst="rect">
            <a:avLst/>
          </a:prstGeom>
        </p:spPr>
      </p:pic>
    </p:spTree>
    <p:extLst>
      <p:ext uri="{BB962C8B-B14F-4D97-AF65-F5344CB8AC3E}">
        <p14:creationId xmlns:p14="http://schemas.microsoft.com/office/powerpoint/2010/main" val="1172387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EF115EA-1D43-6444-9E21-5E6BD6FD67C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B40B0C2-011F-F841-BEE0-1E2167BA9363}"/>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AB8EE9C2-7D95-C643-B642-DFE940FB0712}"/>
              </a:ext>
            </a:extLst>
          </p:cNvPr>
          <p:cNvPicPr>
            <a:picLocks noChangeAspect="1"/>
          </p:cNvPicPr>
          <p:nvPr/>
        </p:nvPicPr>
        <p:blipFill>
          <a:blip r:embed="rId2"/>
          <a:stretch>
            <a:fillRect/>
          </a:stretch>
        </p:blipFill>
        <p:spPr>
          <a:xfrm>
            <a:off x="110331" y="95250"/>
            <a:ext cx="11976100" cy="6667500"/>
          </a:xfrm>
          <a:prstGeom prst="rect">
            <a:avLst/>
          </a:prstGeom>
        </p:spPr>
      </p:pic>
    </p:spTree>
    <p:extLst>
      <p:ext uri="{BB962C8B-B14F-4D97-AF65-F5344CB8AC3E}">
        <p14:creationId xmlns:p14="http://schemas.microsoft.com/office/powerpoint/2010/main" val="23960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D9FF95-2230-E146-987C-CF62142BE66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r>
              <a:rPr lang="zh-CN" altLang="en-US" dirty="0">
                <a:latin typeface="Futura Medium" panose="020B0602020204020303" pitchFamily="34" charset="-79"/>
                <a:cs typeface="Futura Medium" panose="020B0602020204020303" pitchFamily="34" charset="-79"/>
              </a:rPr>
              <a:t>  </a:t>
            </a:r>
          </a:p>
        </p:txBody>
      </p:sp>
      <p:sp>
        <p:nvSpPr>
          <p:cNvPr id="7" name="内容占位符 6">
            <a:extLst>
              <a:ext uri="{FF2B5EF4-FFF2-40B4-BE49-F238E27FC236}">
                <a16:creationId xmlns:a16="http://schemas.microsoft.com/office/drawing/2014/main" id="{453D5C0F-865A-8549-B286-D102ACE79940}"/>
              </a:ext>
            </a:extLst>
          </p:cNvPr>
          <p:cNvSpPr>
            <a:spLocks noGrp="1"/>
          </p:cNvSpPr>
          <p:nvPr>
            <p:ph sz="half" idx="1"/>
          </p:nvPr>
        </p:nvSpPr>
        <p:spPr/>
        <p:txBody>
          <a:bodyPr/>
          <a:lstStyle/>
          <a:p>
            <a:pPr marL="457200" indent="-457200">
              <a:buFont typeface="+mj-lt"/>
              <a:buAutoNum type="arabicPeriod"/>
            </a:pPr>
            <a:r>
              <a:rPr lang="zh-CN" altLang="en-US" sz="2400" dirty="0">
                <a:latin typeface="Gill Sans MT" panose="020B0502020104020203" pitchFamily="34" charset="0"/>
              </a:rPr>
              <a:t>专用硬件有利于</a:t>
            </a:r>
            <a:r>
              <a:rPr lang="zh-CN" altLang="en-US" sz="2400" b="1" dirty="0">
                <a:latin typeface="Gill Sans MT" panose="020B0502020104020203" pitchFamily="34" charset="0"/>
              </a:rPr>
              <a:t>算法和硬件协同设计 </a:t>
            </a:r>
            <a:r>
              <a:rPr lang="en-US" altLang="zh-CN" sz="2400" dirty="0">
                <a:latin typeface="Gill Sans MT" panose="020B0502020104020203" pitchFamily="34" charset="0"/>
              </a:rPr>
              <a:t>Co-design</a:t>
            </a:r>
            <a:r>
              <a:rPr lang="zh-CN" altLang="en-US" sz="2400" dirty="0">
                <a:latin typeface="Gill Sans MT" panose="020B0502020104020203" pitchFamily="34" charset="0"/>
              </a:rPr>
              <a:t>，因此对</a:t>
            </a:r>
            <a:r>
              <a:rPr lang="zh-CN" altLang="en-US" sz="2400" b="1" dirty="0">
                <a:latin typeface="Gill Sans MT" panose="020B0502020104020203" pitchFamily="34" charset="0"/>
              </a:rPr>
              <a:t>计算架构体系</a:t>
            </a:r>
            <a:r>
              <a:rPr lang="zh-CN" altLang="en-US" sz="2400" dirty="0">
                <a:latin typeface="Gill Sans MT" panose="020B0502020104020203" pitchFamily="34" charset="0"/>
              </a:rPr>
              <a:t>的演进来说是个新的机会点和增长点；</a:t>
            </a:r>
          </a:p>
          <a:p>
            <a:pPr marL="457200" indent="-457200">
              <a:buFont typeface="+mj-lt"/>
              <a:buAutoNum type="arabicPeriod"/>
            </a:pPr>
            <a:r>
              <a:rPr lang="zh-CN" altLang="en-US" sz="2400" dirty="0">
                <a:latin typeface="Gill Sans MT" panose="020B0502020104020203" pitchFamily="34" charset="0"/>
              </a:rPr>
              <a:t>为了提高专用领域的计算速度，需要 </a:t>
            </a:r>
            <a:r>
              <a:rPr lang="en-US" altLang="zh-CN" sz="2400" dirty="0">
                <a:latin typeface="Gill Sans MT" panose="020B0502020104020203" pitchFamily="34" charset="0"/>
              </a:rPr>
              <a:t>AI</a:t>
            </a:r>
            <a:r>
              <a:rPr lang="zh-CN" altLang="en-US" sz="2400" dirty="0">
                <a:latin typeface="Gill Sans MT" panose="020B0502020104020203" pitchFamily="34" charset="0"/>
              </a:rPr>
              <a:t> 芯片专门支持特殊的</a:t>
            </a:r>
            <a:r>
              <a:rPr lang="zh-CN" altLang="en-US" sz="2400" b="1" dirty="0">
                <a:latin typeface="Gill Sans MT" panose="020B0502020104020203" pitchFamily="34" charset="0"/>
              </a:rPr>
              <a:t>矩阵运算</a:t>
            </a:r>
            <a:r>
              <a:rPr lang="zh-CN" altLang="en-US" sz="2400" dirty="0">
                <a:latin typeface="Gill Sans MT" panose="020B0502020104020203" pitchFamily="34" charset="0"/>
              </a:rPr>
              <a:t>，从而提高 </a:t>
            </a:r>
            <a:r>
              <a:rPr lang="en-US" altLang="zh-CN" sz="2400" dirty="0">
                <a:latin typeface="Gill Sans MT" panose="020B0502020104020203" pitchFamily="34" charset="0"/>
              </a:rPr>
              <a:t>Per</a:t>
            </a:r>
            <a:r>
              <a:rPr lang="zh-CN" altLang="en-US" sz="2400" dirty="0">
                <a:latin typeface="Gill Sans MT" panose="020B0502020104020203" pitchFamily="34" charset="0"/>
              </a:rPr>
              <a:t> </a:t>
            </a:r>
            <a:r>
              <a:rPr lang="en-US" altLang="zh-CN" sz="2400" dirty="0">
                <a:latin typeface="Gill Sans MT" panose="020B0502020104020203" pitchFamily="34" charset="0"/>
              </a:rPr>
              <a:t>PE</a:t>
            </a:r>
            <a:r>
              <a:rPr lang="zh-CN" altLang="en-US" sz="2400" dirty="0">
                <a:latin typeface="Gill Sans MT" panose="020B0502020104020203" pitchFamily="34" charset="0"/>
              </a:rPr>
              <a:t> 计算性能；</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AI</a:t>
            </a:r>
            <a:r>
              <a:rPr lang="zh-CN" altLang="en-US" sz="2400" dirty="0">
                <a:latin typeface="Gill Sans MT" panose="020B0502020104020203" pitchFamily="34" charset="0"/>
              </a:rPr>
              <a:t> 芯片根据使用场景权衡计算性能和功耗，而 </a:t>
            </a:r>
            <a:r>
              <a:rPr lang="en-US" altLang="zh-CN" sz="2400" dirty="0">
                <a:latin typeface="Gill Sans MT" panose="020B0502020104020203" pitchFamily="34" charset="0"/>
              </a:rPr>
              <a:t>AI</a:t>
            </a:r>
            <a:r>
              <a:rPr lang="zh-CN" altLang="en-US" sz="2400" dirty="0">
                <a:latin typeface="Gill Sans MT" panose="020B0502020104020203" pitchFamily="34" charset="0"/>
              </a:rPr>
              <a:t> 很核心的是对</a:t>
            </a:r>
            <a:r>
              <a:rPr lang="zh-CN" altLang="en-US" sz="2400" b="1" dirty="0">
                <a:latin typeface="Gill Sans MT" panose="020B0502020104020203" pitchFamily="34" charset="0"/>
              </a:rPr>
              <a:t>数据搬运（对于计算体系则是</a:t>
            </a:r>
            <a:r>
              <a:rPr lang="en-US" altLang="zh-CN" sz="2400" b="1" dirty="0">
                <a:latin typeface="Gill Sans MT" panose="020B0502020104020203" pitchFamily="34" charset="0"/>
              </a:rPr>
              <a:t>cache</a:t>
            </a:r>
            <a:r>
              <a:rPr lang="zh-CN" altLang="en-US" sz="2400" b="1" dirty="0">
                <a:latin typeface="Gill Sans MT" panose="020B0502020104020203" pitchFamily="34" charset="0"/>
              </a:rPr>
              <a:t>带宽）</a:t>
            </a:r>
            <a:r>
              <a:rPr lang="zh-CN" altLang="en-US" sz="2400" dirty="0">
                <a:latin typeface="Gill Sans MT" panose="020B0502020104020203" pitchFamily="34" charset="0"/>
              </a:rPr>
              <a:t>，需要重新对硬件进行设计和考虑；</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AI</a:t>
            </a:r>
            <a:r>
              <a:rPr lang="zh-CN" altLang="en-US" sz="2400" dirty="0">
                <a:latin typeface="Gill Sans MT" panose="020B0502020104020203" pitchFamily="34" charset="0"/>
              </a:rPr>
              <a:t> 算法和应用非常多和繁杂，因此需要考虑</a:t>
            </a:r>
            <a:r>
              <a:rPr lang="zh-CN" altLang="en-US" sz="2400" b="1" dirty="0">
                <a:latin typeface="Gill Sans MT" panose="020B0502020104020203" pitchFamily="34" charset="0"/>
              </a:rPr>
              <a:t>关键指标 </a:t>
            </a:r>
            <a:r>
              <a:rPr lang="en-US" altLang="zh-CN" sz="2400" b="1" dirty="0">
                <a:latin typeface="Gill Sans MT" panose="020B0502020104020203" pitchFamily="34" charset="0"/>
              </a:rPr>
              <a:t>Key</a:t>
            </a:r>
            <a:r>
              <a:rPr lang="zh-CN" altLang="en-US" sz="2400" b="1" dirty="0">
                <a:latin typeface="Gill Sans MT" panose="020B0502020104020203" pitchFamily="34" charset="0"/>
              </a:rPr>
              <a:t> </a:t>
            </a:r>
            <a:r>
              <a:rPr lang="en-US" altLang="zh-CN" sz="2400" b="1" dirty="0">
                <a:latin typeface="Gill Sans MT" panose="020B0502020104020203" pitchFamily="34" charset="0"/>
              </a:rPr>
              <a:t>Metris</a:t>
            </a:r>
            <a:r>
              <a:rPr lang="zh-CN" altLang="en-US" sz="2400" dirty="0">
                <a:latin typeface="Gill Sans MT" panose="020B0502020104020203" pitchFamily="34" charset="0"/>
              </a:rPr>
              <a:t>，并且要对模型计算和数据搬运等关键环节的 </a:t>
            </a:r>
            <a:r>
              <a:rPr lang="en-US" altLang="zh-CN" sz="2400" dirty="0">
                <a:latin typeface="Gill Sans MT" panose="020B0502020104020203" pitchFamily="34" charset="0"/>
              </a:rPr>
              <a:t>Metrics</a:t>
            </a:r>
            <a:r>
              <a:rPr lang="zh-CN" altLang="en-US" sz="2400" dirty="0">
                <a:latin typeface="Gill Sans MT" panose="020B0502020104020203" pitchFamily="34" charset="0"/>
              </a:rPr>
              <a:t> 中找到一个平衡点；</a:t>
            </a: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a:xfrm>
            <a:off x="625773" y="692696"/>
            <a:ext cx="10945215" cy="4981678"/>
          </a:xfrm>
        </p:spPr>
        <p:txBody>
          <a:bodyPr/>
          <a:lstStyle/>
          <a:p>
            <a:r>
              <a:rPr lang="en-US" altLang="zh-CN" dirty="0"/>
              <a:t>AI</a:t>
            </a:r>
            <a:r>
              <a:rPr lang="zh-CN" altLang="en-US" dirty="0"/>
              <a:t> </a:t>
            </a:r>
            <a:r>
              <a:rPr lang="en-US" altLang="zh-CN" dirty="0"/>
              <a:t>Specialized</a:t>
            </a:r>
            <a:r>
              <a:rPr lang="zh-CN" altLang="en-US" dirty="0"/>
              <a:t> </a:t>
            </a:r>
            <a:r>
              <a:rPr lang="en-US" altLang="zh-CN" dirty="0"/>
              <a:t>HD</a:t>
            </a:r>
            <a:br>
              <a:rPr lang="en-US" altLang="zh-CN" dirty="0"/>
            </a:br>
            <a:r>
              <a:rPr lang="en-US" altLang="zh-CN" dirty="0"/>
              <a:t>AI</a:t>
            </a:r>
            <a:r>
              <a:rPr lang="zh-CN" altLang="en-US" dirty="0"/>
              <a:t> 专用硬件优化</a:t>
            </a:r>
          </a:p>
        </p:txBody>
      </p:sp>
    </p:spTree>
    <p:extLst>
      <p:ext uri="{BB962C8B-B14F-4D97-AF65-F5344CB8AC3E}">
        <p14:creationId xmlns:p14="http://schemas.microsoft.com/office/powerpoint/2010/main" val="228230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grpSp>
        <p:nvGrpSpPr>
          <p:cNvPr id="6" name="组合 5">
            <a:extLst>
              <a:ext uri="{FF2B5EF4-FFF2-40B4-BE49-F238E27FC236}">
                <a16:creationId xmlns:a16="http://schemas.microsoft.com/office/drawing/2014/main" id="{C8D7930B-7B16-BF44-A269-9035D3849955}"/>
              </a:ext>
            </a:extLst>
          </p:cNvPr>
          <p:cNvGrpSpPr/>
          <p:nvPr/>
        </p:nvGrpSpPr>
        <p:grpSpPr>
          <a:xfrm>
            <a:off x="343525" y="1124744"/>
            <a:ext cx="7843088" cy="5256584"/>
            <a:chOff x="815966" y="1053648"/>
            <a:chExt cx="8102600" cy="5562600"/>
          </a:xfrm>
        </p:grpSpPr>
        <p:pic>
          <p:nvPicPr>
            <p:cNvPr id="7" name="图片 6">
              <a:extLst>
                <a:ext uri="{FF2B5EF4-FFF2-40B4-BE49-F238E27FC236}">
                  <a16:creationId xmlns:a16="http://schemas.microsoft.com/office/drawing/2014/main" id="{88E1B41D-2DCF-554C-BF6E-8BED2DC750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8" name="图片 7">
              <a:extLst>
                <a:ext uri="{FF2B5EF4-FFF2-40B4-BE49-F238E27FC236}">
                  <a16:creationId xmlns:a16="http://schemas.microsoft.com/office/drawing/2014/main" id="{FF5537CF-F163-664D-92BD-5E4F4B6FD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9" name="文本框 8">
              <a:extLst>
                <a:ext uri="{FF2B5EF4-FFF2-40B4-BE49-F238E27FC236}">
                  <a16:creationId xmlns:a16="http://schemas.microsoft.com/office/drawing/2014/main" id="{FCE0B1FC-C5BD-B448-811F-2F307D70CB2A}"/>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0" name="文本框 9">
              <a:extLst>
                <a:ext uri="{FF2B5EF4-FFF2-40B4-BE49-F238E27FC236}">
                  <a16:creationId xmlns:a16="http://schemas.microsoft.com/office/drawing/2014/main" id="{FA4369CE-93DB-CF44-AD8C-B223141B5C6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1" name="文本框 10">
              <a:extLst>
                <a:ext uri="{FF2B5EF4-FFF2-40B4-BE49-F238E27FC236}">
                  <a16:creationId xmlns:a16="http://schemas.microsoft.com/office/drawing/2014/main" id="{4BF7D8D0-E79D-6B48-B900-9F0D547CFFBA}"/>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2" name="文本框 11">
              <a:extLst>
                <a:ext uri="{FF2B5EF4-FFF2-40B4-BE49-F238E27FC236}">
                  <a16:creationId xmlns:a16="http://schemas.microsoft.com/office/drawing/2014/main" id="{2176BBA9-FD35-5F47-BEED-7455D446CD64}"/>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3" name="文本框 12">
              <a:extLst>
                <a:ext uri="{FF2B5EF4-FFF2-40B4-BE49-F238E27FC236}">
                  <a16:creationId xmlns:a16="http://schemas.microsoft.com/office/drawing/2014/main" id="{4130BA6A-3747-6445-89B2-1961B77EDF5C}"/>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4" name="组合 13">
              <a:extLst>
                <a:ext uri="{FF2B5EF4-FFF2-40B4-BE49-F238E27FC236}">
                  <a16:creationId xmlns:a16="http://schemas.microsoft.com/office/drawing/2014/main" id="{6F0AA83C-F277-7F40-9015-50A224AEA59F}"/>
                </a:ext>
              </a:extLst>
            </p:cNvPr>
            <p:cNvGrpSpPr/>
            <p:nvPr/>
          </p:nvGrpSpPr>
          <p:grpSpPr>
            <a:xfrm>
              <a:off x="3287140" y="2440549"/>
              <a:ext cx="1310706" cy="465868"/>
              <a:chOff x="2896407" y="3130643"/>
              <a:chExt cx="1310706" cy="465868"/>
            </a:xfrm>
          </p:grpSpPr>
          <p:pic>
            <p:nvPicPr>
              <p:cNvPr id="52" name="图片 51">
                <a:extLst>
                  <a:ext uri="{FF2B5EF4-FFF2-40B4-BE49-F238E27FC236}">
                    <a16:creationId xmlns:a16="http://schemas.microsoft.com/office/drawing/2014/main" id="{A462ADE3-1838-2B4F-B7F1-EDE4C6AD92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53" name="文本框 52">
                <a:extLst>
                  <a:ext uri="{FF2B5EF4-FFF2-40B4-BE49-F238E27FC236}">
                    <a16:creationId xmlns:a16="http://schemas.microsoft.com/office/drawing/2014/main" id="{ACAB2518-AC5E-9740-85F0-F29095D71AF0}"/>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5" name="直接连接符 24">
              <a:extLst>
                <a:ext uri="{FF2B5EF4-FFF2-40B4-BE49-F238E27FC236}">
                  <a16:creationId xmlns:a16="http://schemas.microsoft.com/office/drawing/2014/main" id="{C55F0D3A-6204-0F4C-A769-EDDDF6FF6A10}"/>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038F485D-B8B1-2E48-8881-C89B2A425BE9}"/>
                </a:ext>
              </a:extLst>
            </p:cNvPr>
            <p:cNvGrpSpPr/>
            <p:nvPr/>
          </p:nvGrpSpPr>
          <p:grpSpPr>
            <a:xfrm>
              <a:off x="6069812" y="2430120"/>
              <a:ext cx="1394130" cy="486724"/>
              <a:chOff x="4536671" y="3147716"/>
              <a:chExt cx="1394130" cy="486724"/>
            </a:xfrm>
          </p:grpSpPr>
          <p:pic>
            <p:nvPicPr>
              <p:cNvPr id="50" name="图片 49">
                <a:extLst>
                  <a:ext uri="{FF2B5EF4-FFF2-40B4-BE49-F238E27FC236}">
                    <a16:creationId xmlns:a16="http://schemas.microsoft.com/office/drawing/2014/main" id="{CB451FE4-B45C-3F4F-B5AF-AED49AEFC7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51" name="文本框 50">
                <a:extLst>
                  <a:ext uri="{FF2B5EF4-FFF2-40B4-BE49-F238E27FC236}">
                    <a16:creationId xmlns:a16="http://schemas.microsoft.com/office/drawing/2014/main" id="{48234FE3-2A87-2249-8B45-F8C0A01EBCE6}"/>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17" name="文本框 16">
              <a:extLst>
                <a:ext uri="{FF2B5EF4-FFF2-40B4-BE49-F238E27FC236}">
                  <a16:creationId xmlns:a16="http://schemas.microsoft.com/office/drawing/2014/main" id="{1419E053-B3B1-C84E-B310-E52A5FF600C6}"/>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18" name="文本框 17">
              <a:extLst>
                <a:ext uri="{FF2B5EF4-FFF2-40B4-BE49-F238E27FC236}">
                  <a16:creationId xmlns:a16="http://schemas.microsoft.com/office/drawing/2014/main" id="{DFA69411-0AF1-794B-856D-E7ADF50A88A8}"/>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19" name="SDC - 半罩球 X系列.331.png" descr="SDC - 半罩球 X系列.331.png">
              <a:extLst>
                <a:ext uri="{FF2B5EF4-FFF2-40B4-BE49-F238E27FC236}">
                  <a16:creationId xmlns:a16="http://schemas.microsoft.com/office/drawing/2014/main" id="{F0F231E4-EDF0-E044-BC8F-CDFA649C82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0" name="Picture 2" descr="Picture 2">
              <a:extLst>
                <a:ext uri="{FF2B5EF4-FFF2-40B4-BE49-F238E27FC236}">
                  <a16:creationId xmlns:a16="http://schemas.microsoft.com/office/drawing/2014/main" id="{F6177B7F-1CC2-0E4B-8053-1A5834AC2E1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1" name="图片 20">
              <a:extLst>
                <a:ext uri="{FF2B5EF4-FFF2-40B4-BE49-F238E27FC236}">
                  <a16:creationId xmlns:a16="http://schemas.microsoft.com/office/drawing/2014/main" id="{1128FB69-39EE-2B42-980D-8C7064C2C9D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2" name="图片 21">
              <a:extLst>
                <a:ext uri="{FF2B5EF4-FFF2-40B4-BE49-F238E27FC236}">
                  <a16:creationId xmlns:a16="http://schemas.microsoft.com/office/drawing/2014/main" id="{8EAD94BA-0386-CC4F-B351-DBFFEABAF6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3" name="图片 22">
              <a:extLst>
                <a:ext uri="{FF2B5EF4-FFF2-40B4-BE49-F238E27FC236}">
                  <a16:creationId xmlns:a16="http://schemas.microsoft.com/office/drawing/2014/main" id="{58C2110F-0DF5-6345-B77D-9F8E6C29D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24" name="图片 23">
              <a:extLst>
                <a:ext uri="{FF2B5EF4-FFF2-40B4-BE49-F238E27FC236}">
                  <a16:creationId xmlns:a16="http://schemas.microsoft.com/office/drawing/2014/main" id="{FF0DD1F6-4A37-F84D-A3E8-A428D4E227C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25" name="图片 24">
              <a:extLst>
                <a:ext uri="{FF2B5EF4-FFF2-40B4-BE49-F238E27FC236}">
                  <a16:creationId xmlns:a16="http://schemas.microsoft.com/office/drawing/2014/main" id="{4F611E4C-8584-2B47-A227-5B6A67CF26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26" name="图片 25">
              <a:extLst>
                <a:ext uri="{FF2B5EF4-FFF2-40B4-BE49-F238E27FC236}">
                  <a16:creationId xmlns:a16="http://schemas.microsoft.com/office/drawing/2014/main" id="{F187884E-319A-3A40-8203-B50AF82D274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27" name="图片 26">
              <a:extLst>
                <a:ext uri="{FF2B5EF4-FFF2-40B4-BE49-F238E27FC236}">
                  <a16:creationId xmlns:a16="http://schemas.microsoft.com/office/drawing/2014/main" id="{75537A9D-7379-A848-8E9B-4C69948E1F4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28" name="直接连接符 56">
              <a:extLst>
                <a:ext uri="{FF2B5EF4-FFF2-40B4-BE49-F238E27FC236}">
                  <a16:creationId xmlns:a16="http://schemas.microsoft.com/office/drawing/2014/main" id="{7C7B655F-D646-6E4F-BDD8-A6739E4C7919}"/>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57">
              <a:extLst>
                <a:ext uri="{FF2B5EF4-FFF2-40B4-BE49-F238E27FC236}">
                  <a16:creationId xmlns:a16="http://schemas.microsoft.com/office/drawing/2014/main" id="{38E72DCA-4755-E94F-9296-B179A458E5D0}"/>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0DF7857-B737-B342-AABD-33715AA79CC5}"/>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1" name="文本框 30">
              <a:extLst>
                <a:ext uri="{FF2B5EF4-FFF2-40B4-BE49-F238E27FC236}">
                  <a16:creationId xmlns:a16="http://schemas.microsoft.com/office/drawing/2014/main" id="{B06FB739-8CC5-754E-8A15-3152B18074F5}"/>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2" name="文本框 31">
              <a:extLst>
                <a:ext uri="{FF2B5EF4-FFF2-40B4-BE49-F238E27FC236}">
                  <a16:creationId xmlns:a16="http://schemas.microsoft.com/office/drawing/2014/main" id="{B6574A3D-EEF6-BE46-B83D-540B1D3A051B}"/>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3" name="图片 32">
              <a:extLst>
                <a:ext uri="{FF2B5EF4-FFF2-40B4-BE49-F238E27FC236}">
                  <a16:creationId xmlns:a16="http://schemas.microsoft.com/office/drawing/2014/main" id="{A76EE7A2-ED8B-3846-AEFB-3F3FBA272DFA}"/>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34" name="文本框 33">
              <a:extLst>
                <a:ext uri="{FF2B5EF4-FFF2-40B4-BE49-F238E27FC236}">
                  <a16:creationId xmlns:a16="http://schemas.microsoft.com/office/drawing/2014/main" id="{4DAE8541-E1B2-EE48-9B7C-08FD6D67F300}"/>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35" name="文本框 34">
              <a:extLst>
                <a:ext uri="{FF2B5EF4-FFF2-40B4-BE49-F238E27FC236}">
                  <a16:creationId xmlns:a16="http://schemas.microsoft.com/office/drawing/2014/main" id="{CCE83113-A445-9E49-AF1B-A130EC44A118}"/>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36" name="文本框 35">
              <a:extLst>
                <a:ext uri="{FF2B5EF4-FFF2-40B4-BE49-F238E27FC236}">
                  <a16:creationId xmlns:a16="http://schemas.microsoft.com/office/drawing/2014/main" id="{61BB648F-7A9F-9C4D-8536-4D0723F8FFD4}"/>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37" name="文本框 36">
              <a:extLst>
                <a:ext uri="{FF2B5EF4-FFF2-40B4-BE49-F238E27FC236}">
                  <a16:creationId xmlns:a16="http://schemas.microsoft.com/office/drawing/2014/main" id="{346BA601-3AB0-AF41-8B84-301BE0A05DD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3EBB468F-D8C4-9248-B8AA-C6F1A283A761}"/>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9" name="文本框 38">
              <a:extLst>
                <a:ext uri="{FF2B5EF4-FFF2-40B4-BE49-F238E27FC236}">
                  <a16:creationId xmlns:a16="http://schemas.microsoft.com/office/drawing/2014/main" id="{8BFCCA39-3327-F04C-9D26-A226D005E83A}"/>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0" name="图片 39">
              <a:extLst>
                <a:ext uri="{FF2B5EF4-FFF2-40B4-BE49-F238E27FC236}">
                  <a16:creationId xmlns:a16="http://schemas.microsoft.com/office/drawing/2014/main" id="{C491CD88-2167-834D-9B67-FF2ABA59AA4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1" name="图片 40">
              <a:extLst>
                <a:ext uri="{FF2B5EF4-FFF2-40B4-BE49-F238E27FC236}">
                  <a16:creationId xmlns:a16="http://schemas.microsoft.com/office/drawing/2014/main" id="{5296E1E3-7E75-BB4B-B87E-E1D229F773E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42" name="图片 41">
              <a:extLst>
                <a:ext uri="{FF2B5EF4-FFF2-40B4-BE49-F238E27FC236}">
                  <a16:creationId xmlns:a16="http://schemas.microsoft.com/office/drawing/2014/main" id="{A7CFC877-9EF5-7249-9518-239FB3A71B8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43" name="图片 42">
              <a:extLst>
                <a:ext uri="{FF2B5EF4-FFF2-40B4-BE49-F238E27FC236}">
                  <a16:creationId xmlns:a16="http://schemas.microsoft.com/office/drawing/2014/main" id="{C1BA17A8-1957-9E4D-B7DD-1A01B24E1B1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44" name="图片 43">
              <a:extLst>
                <a:ext uri="{FF2B5EF4-FFF2-40B4-BE49-F238E27FC236}">
                  <a16:creationId xmlns:a16="http://schemas.microsoft.com/office/drawing/2014/main" id="{0ACBF968-9A50-554B-BF13-5C8C48B034D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45" name="文本框 44">
              <a:extLst>
                <a:ext uri="{FF2B5EF4-FFF2-40B4-BE49-F238E27FC236}">
                  <a16:creationId xmlns:a16="http://schemas.microsoft.com/office/drawing/2014/main" id="{7EBABF86-21A1-2F41-B0C1-FFEE5C04EAAB}"/>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46" name="文本框 45">
              <a:extLst>
                <a:ext uri="{FF2B5EF4-FFF2-40B4-BE49-F238E27FC236}">
                  <a16:creationId xmlns:a16="http://schemas.microsoft.com/office/drawing/2014/main" id="{6316958C-FC1F-E147-8C93-874A01B260F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47" name="文本框 46">
              <a:extLst>
                <a:ext uri="{FF2B5EF4-FFF2-40B4-BE49-F238E27FC236}">
                  <a16:creationId xmlns:a16="http://schemas.microsoft.com/office/drawing/2014/main" id="{370F4350-3D2A-934E-8A40-31DCB5204400}"/>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48" name="文本框 47">
              <a:extLst>
                <a:ext uri="{FF2B5EF4-FFF2-40B4-BE49-F238E27FC236}">
                  <a16:creationId xmlns:a16="http://schemas.microsoft.com/office/drawing/2014/main" id="{C93681B9-551C-534D-968E-B76DD010C694}"/>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49" name="文本框 48">
              <a:extLst>
                <a:ext uri="{FF2B5EF4-FFF2-40B4-BE49-F238E27FC236}">
                  <a16:creationId xmlns:a16="http://schemas.microsoft.com/office/drawing/2014/main" id="{FEF0722B-24E4-B449-BE8A-9959453D7529}"/>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
        <p:nvSpPr>
          <p:cNvPr id="54" name="矩形 53">
            <a:extLst>
              <a:ext uri="{FF2B5EF4-FFF2-40B4-BE49-F238E27FC236}">
                <a16:creationId xmlns:a16="http://schemas.microsoft.com/office/drawing/2014/main" id="{A4CFB8F2-FD4A-1B4B-99F7-8FE1BB027A6E}"/>
              </a:ext>
            </a:extLst>
          </p:cNvPr>
          <p:cNvSpPr/>
          <p:nvPr/>
        </p:nvSpPr>
        <p:spPr>
          <a:xfrm>
            <a:off x="8186327" y="1301982"/>
            <a:ext cx="3804068" cy="707886"/>
          </a:xfrm>
          <a:prstGeom prst="rect">
            <a:avLst/>
          </a:prstGeom>
        </p:spPr>
        <p:txBody>
          <a:bodyPr wrap="square">
            <a:spAutoFit/>
          </a:bodyPr>
          <a:lstStyle/>
          <a:p>
            <a:r>
              <a:rPr lang="en-US" altLang="zh-CN" sz="2000" dirty="0">
                <a:solidFill>
                  <a:srgbClr val="374154"/>
                </a:solidFill>
                <a:latin typeface="Gill Sans MT" panose="020B0502020104020203" pitchFamily="34" charset="0"/>
              </a:rPr>
              <a:t>Efficient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Computing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with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cross-layer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Design</a:t>
            </a:r>
            <a:endParaRPr lang="zh-CN" altLang="en-US" sz="2000" dirty="0">
              <a:solidFill>
                <a:srgbClr val="374154"/>
              </a:solidFill>
              <a:latin typeface="Gill Sans MT" panose="020B0502020104020203" pitchFamily="34" charset="0"/>
            </a:endParaRPr>
          </a:p>
        </p:txBody>
      </p:sp>
      <p:sp>
        <p:nvSpPr>
          <p:cNvPr id="55" name="矩形 54">
            <a:extLst>
              <a:ext uri="{FF2B5EF4-FFF2-40B4-BE49-F238E27FC236}">
                <a16:creationId xmlns:a16="http://schemas.microsoft.com/office/drawing/2014/main" id="{57C38736-7FDF-6F43-A9E0-09BED15EB40A}"/>
              </a:ext>
            </a:extLst>
          </p:cNvPr>
          <p:cNvSpPr/>
          <p:nvPr/>
        </p:nvSpPr>
        <p:spPr>
          <a:xfrm>
            <a:off x="8245368" y="2425492"/>
            <a:ext cx="3435906" cy="2346348"/>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Software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pic>
        <p:nvPicPr>
          <p:cNvPr id="3" name="图片 2">
            <a:extLst>
              <a:ext uri="{FF2B5EF4-FFF2-40B4-BE49-F238E27FC236}">
                <a16:creationId xmlns:a16="http://schemas.microsoft.com/office/drawing/2014/main" id="{BDA92CE2-C6A7-D641-B81B-D0FF5BDDA210}"/>
              </a:ext>
            </a:extLst>
          </p:cNvPr>
          <p:cNvPicPr>
            <a:picLocks noChangeAspect="1"/>
          </p:cNvPicPr>
          <p:nvPr/>
        </p:nvPicPr>
        <p:blipFill>
          <a:blip r:embed="rId2"/>
          <a:stretch>
            <a:fillRect/>
          </a:stretch>
        </p:blipFill>
        <p:spPr>
          <a:xfrm>
            <a:off x="6195160" y="1865965"/>
            <a:ext cx="3715356" cy="1809217"/>
          </a:xfrm>
          <a:prstGeom prst="rect">
            <a:avLst/>
          </a:prstGeom>
        </p:spPr>
      </p:pic>
      <p:sp>
        <p:nvSpPr>
          <p:cNvPr id="54" name="矩形 53">
            <a:extLst>
              <a:ext uri="{FF2B5EF4-FFF2-40B4-BE49-F238E27FC236}">
                <a16:creationId xmlns:a16="http://schemas.microsoft.com/office/drawing/2014/main" id="{F775DCA6-9715-E744-94AE-2E5738265F5D}"/>
              </a:ext>
            </a:extLst>
          </p:cNvPr>
          <p:cNvSpPr/>
          <p:nvPr/>
        </p:nvSpPr>
        <p:spPr>
          <a:xfrm>
            <a:off x="985813"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p:txBody>
      </p:sp>
      <p:sp>
        <p:nvSpPr>
          <p:cNvPr id="55" name="矩形 54">
            <a:extLst>
              <a:ext uri="{FF2B5EF4-FFF2-40B4-BE49-F238E27FC236}">
                <a16:creationId xmlns:a16="http://schemas.microsoft.com/office/drawing/2014/main" id="{8D98F721-CF4A-AF4F-AF25-610FE6A9CBE2}"/>
              </a:ext>
            </a:extLst>
          </p:cNvPr>
          <p:cNvSpPr/>
          <p:nvPr/>
        </p:nvSpPr>
        <p:spPr>
          <a:xfrm>
            <a:off x="985813" y="1335089"/>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p:txBody>
      </p:sp>
      <p:sp>
        <p:nvSpPr>
          <p:cNvPr id="56" name="矩形 55">
            <a:extLst>
              <a:ext uri="{FF2B5EF4-FFF2-40B4-BE49-F238E27FC236}">
                <a16:creationId xmlns:a16="http://schemas.microsoft.com/office/drawing/2014/main" id="{54600E3A-85EA-204C-B6D8-00802B8ACABB}"/>
              </a:ext>
            </a:extLst>
          </p:cNvPr>
          <p:cNvSpPr/>
          <p:nvPr/>
        </p:nvSpPr>
        <p:spPr>
          <a:xfrm>
            <a:off x="6334885" y="1335089"/>
            <a:ext cx="3435906" cy="499689"/>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p:txBody>
      </p:sp>
      <p:sp>
        <p:nvSpPr>
          <p:cNvPr id="57" name="矩形 56">
            <a:extLst>
              <a:ext uri="{FF2B5EF4-FFF2-40B4-BE49-F238E27FC236}">
                <a16:creationId xmlns:a16="http://schemas.microsoft.com/office/drawing/2014/main" id="{BEF5C107-D0E9-7549-A940-DD133A3ACD23}"/>
              </a:ext>
            </a:extLst>
          </p:cNvPr>
          <p:cNvSpPr/>
          <p:nvPr/>
        </p:nvSpPr>
        <p:spPr>
          <a:xfrm>
            <a:off x="6334884"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pic>
        <p:nvPicPr>
          <p:cNvPr id="58" name="图片 57">
            <a:extLst>
              <a:ext uri="{FF2B5EF4-FFF2-40B4-BE49-F238E27FC236}">
                <a16:creationId xmlns:a16="http://schemas.microsoft.com/office/drawing/2014/main" id="{146CC3ED-25BD-D241-A0E5-BD9646BF871C}"/>
              </a:ext>
            </a:extLst>
          </p:cNvPr>
          <p:cNvPicPr>
            <a:picLocks noChangeAspect="1"/>
          </p:cNvPicPr>
          <p:nvPr/>
        </p:nvPicPr>
        <p:blipFill>
          <a:blip r:embed="rId3"/>
          <a:stretch>
            <a:fillRect/>
          </a:stretch>
        </p:blipFill>
        <p:spPr>
          <a:xfrm>
            <a:off x="846088" y="2079087"/>
            <a:ext cx="3715356" cy="1349913"/>
          </a:xfrm>
          <a:prstGeom prst="rect">
            <a:avLst/>
          </a:prstGeom>
        </p:spPr>
      </p:pic>
      <p:pic>
        <p:nvPicPr>
          <p:cNvPr id="59" name="图片 58">
            <a:extLst>
              <a:ext uri="{FF2B5EF4-FFF2-40B4-BE49-F238E27FC236}">
                <a16:creationId xmlns:a16="http://schemas.microsoft.com/office/drawing/2014/main" id="{F96EDA4A-A67D-E44C-9288-5B36D9C9C4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10536" y="4693164"/>
            <a:ext cx="1299555" cy="952497"/>
          </a:xfrm>
          <a:prstGeom prst="rect">
            <a:avLst/>
          </a:prstGeom>
        </p:spPr>
      </p:pic>
      <p:pic>
        <p:nvPicPr>
          <p:cNvPr id="60" name="图片 59">
            <a:extLst>
              <a:ext uri="{FF2B5EF4-FFF2-40B4-BE49-F238E27FC236}">
                <a16:creationId xmlns:a16="http://schemas.microsoft.com/office/drawing/2014/main" id="{F0F2BB09-3CCA-F44A-A91C-BB1A71FB51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805" y="4725144"/>
            <a:ext cx="1305681" cy="956989"/>
          </a:xfrm>
          <a:prstGeom prst="rect">
            <a:avLst/>
          </a:prstGeom>
        </p:spPr>
      </p:pic>
      <p:pic>
        <p:nvPicPr>
          <p:cNvPr id="61" name="图片 60">
            <a:extLst>
              <a:ext uri="{FF2B5EF4-FFF2-40B4-BE49-F238E27FC236}">
                <a16:creationId xmlns:a16="http://schemas.microsoft.com/office/drawing/2014/main" id="{939B0B0C-7C72-804C-9F76-DCE1D9DE5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19486" y="4777178"/>
            <a:ext cx="1184924" cy="868483"/>
          </a:xfrm>
          <a:prstGeom prst="rect">
            <a:avLst/>
          </a:prstGeom>
        </p:spPr>
      </p:pic>
    </p:spTree>
    <p:extLst>
      <p:ext uri="{BB962C8B-B14F-4D97-AF65-F5344CB8AC3E}">
        <p14:creationId xmlns:p14="http://schemas.microsoft.com/office/powerpoint/2010/main" val="271985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BAC7EB-E3E0-D84B-8244-6678B57125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76C6196-0298-1B44-BD51-626518EA678D}"/>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2FF3180-CCC0-3846-BCBF-7725C52382B1}"/>
              </a:ext>
            </a:extLst>
          </p:cNvPr>
          <p:cNvPicPr>
            <a:picLocks noChangeAspect="1"/>
          </p:cNvPicPr>
          <p:nvPr/>
        </p:nvPicPr>
        <p:blipFill>
          <a:blip r:embed="rId2"/>
          <a:stretch>
            <a:fillRect/>
          </a:stretch>
        </p:blipFill>
        <p:spPr>
          <a:xfrm>
            <a:off x="-1" y="402909"/>
            <a:ext cx="12196763" cy="6052182"/>
          </a:xfrm>
          <a:prstGeom prst="rect">
            <a:avLst/>
          </a:prstGeom>
        </p:spPr>
      </p:pic>
    </p:spTree>
    <p:extLst>
      <p:ext uri="{BB962C8B-B14F-4D97-AF65-F5344CB8AC3E}">
        <p14:creationId xmlns:p14="http://schemas.microsoft.com/office/powerpoint/2010/main" val="289088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5B506-E4AE-A542-B65F-6F20888B1A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5C93F5-CFAF-5742-BCB1-BC670BB6CAF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ABFB191-11D7-B346-9717-F8B21F7845A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F7AED9B-5C7A-884C-9FEB-62D69BA4EBB4}"/>
              </a:ext>
            </a:extLst>
          </p:cNvPr>
          <p:cNvPicPr>
            <a:picLocks noChangeAspect="1"/>
          </p:cNvPicPr>
          <p:nvPr/>
        </p:nvPicPr>
        <p:blipFill>
          <a:blip r:embed="rId2"/>
          <a:stretch>
            <a:fillRect/>
          </a:stretch>
        </p:blipFill>
        <p:spPr>
          <a:xfrm>
            <a:off x="-1" y="388496"/>
            <a:ext cx="12196763" cy="6081007"/>
          </a:xfrm>
          <a:prstGeom prst="rect">
            <a:avLst/>
          </a:prstGeom>
        </p:spPr>
      </p:pic>
    </p:spTree>
    <p:extLst>
      <p:ext uri="{BB962C8B-B14F-4D97-AF65-F5344CB8AC3E}">
        <p14:creationId xmlns:p14="http://schemas.microsoft.com/office/powerpoint/2010/main" val="353767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E3AACE-CDFB-934D-A066-0C72481B637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BA6AFB7-F2D0-4F46-AF8E-17CAFFFD81D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1" y="330205"/>
            <a:ext cx="12196763" cy="6197590"/>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33323</TotalTime>
  <Words>346</Words>
  <Application>Microsoft Macintosh PowerPoint</Application>
  <PresentationFormat>自定义</PresentationFormat>
  <Paragraphs>69</Paragraphs>
  <Slides>33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33</vt:i4>
      </vt:variant>
    </vt:vector>
  </HeadingPairs>
  <TitlesOfParts>
    <vt:vector size="52"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AI Specialized HD AI 专用硬件优化</vt:lpstr>
      <vt:lpstr>AI 计算体系 - 夸层设计</vt:lpstr>
      <vt:lpstr>AI 计算体系 - 夸层设计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PowerPoint 演示文稿</vt:lpstr>
      <vt:lpstr>PowerPoint 演示文稿</vt:lpstr>
      <vt:lpstr>PowerPoint 演示文稿</vt:lpstr>
      <vt:lpstr>Summary  </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5750</cp:revision>
  <dcterms:created xsi:type="dcterms:W3CDTF">2015-01-14T10:38:57Z</dcterms:created>
  <dcterms:modified xsi:type="dcterms:W3CDTF">2023-03-12T13:38:31Z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